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2" r:id="rId4"/>
    <p:sldId id="257" r:id="rId5"/>
    <p:sldId id="264" r:id="rId6"/>
    <p:sldId id="265" r:id="rId7"/>
    <p:sldId id="263" r:id="rId8"/>
    <p:sldId id="269" r:id="rId9"/>
    <p:sldId id="266" r:id="rId10"/>
    <p:sldId id="267" r:id="rId11"/>
    <p:sldId id="260" r:id="rId12"/>
    <p:sldId id="268" r:id="rId13"/>
    <p:sldId id="270" r:id="rId14"/>
    <p:sldId id="271" r:id="rId15"/>
    <p:sldId id="272" r:id="rId1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D5FD-85D1-45FF-9793-0DCBD04FAECB}" type="datetimeFigureOut">
              <a:rPr lang="pl-PL" smtClean="0"/>
              <a:t>2013-11-05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4349723E-55BA-441C-9B09-C0A77962D6A2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D5FD-85D1-45FF-9793-0DCBD04FAECB}" type="datetimeFigureOut">
              <a:rPr lang="pl-PL" smtClean="0"/>
              <a:t>2013-11-05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23E-55BA-441C-9B09-C0A77962D6A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D5FD-85D1-45FF-9793-0DCBD04FAECB}" type="datetimeFigureOut">
              <a:rPr lang="pl-PL" smtClean="0"/>
              <a:t>2013-11-05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23E-55BA-441C-9B09-C0A77962D6A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D5FD-85D1-45FF-9793-0DCBD04FAECB}" type="datetimeFigureOut">
              <a:rPr lang="pl-PL" smtClean="0"/>
              <a:t>2013-11-05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49723E-55BA-441C-9B09-C0A77962D6A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D5FD-85D1-45FF-9793-0DCBD04FAECB}" type="datetimeFigureOut">
              <a:rPr lang="pl-PL" smtClean="0"/>
              <a:t>2013-11-05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49723E-55BA-441C-9B09-C0A77962D6A2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D5FD-85D1-45FF-9793-0DCBD04FAECB}" type="datetimeFigureOut">
              <a:rPr lang="pl-PL" smtClean="0"/>
              <a:t>2013-11-05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23E-55BA-441C-9B09-C0A77962D6A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D5FD-85D1-45FF-9793-0DCBD04FAECB}" type="datetimeFigureOut">
              <a:rPr lang="pl-PL" smtClean="0"/>
              <a:t>2013-11-05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23E-55BA-441C-9B09-C0A77962D6A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D5FD-85D1-45FF-9793-0DCBD04FAECB}" type="datetimeFigureOut">
              <a:rPr lang="pl-PL" smtClean="0"/>
              <a:t>2013-11-05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23E-55BA-441C-9B09-C0A77962D6A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D5FD-85D1-45FF-9793-0DCBD04FAECB}" type="datetimeFigureOut">
              <a:rPr lang="pl-PL" smtClean="0"/>
              <a:t>2013-11-05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49723E-55BA-441C-9B09-C0A77962D6A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09D5FD-85D1-45FF-9793-0DCBD04FAECB}" type="datetimeFigureOut">
              <a:rPr lang="pl-PL" smtClean="0"/>
              <a:t>2013-11-05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49723E-55BA-441C-9B09-C0A77962D6A2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D5FD-85D1-45FF-9793-0DCBD04FAECB}" type="datetimeFigureOut">
              <a:rPr lang="pl-PL" smtClean="0"/>
              <a:t>2013-11-05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723E-55BA-441C-9B09-C0A77962D6A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349723E-55BA-441C-9B09-C0A77962D6A2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209D5FD-85D1-45FF-9793-0DCBD04FAECB}" type="datetimeFigureOut">
              <a:rPr lang="pl-PL" smtClean="0"/>
              <a:t>2013-11-05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8136904" cy="3240359"/>
          </a:xfrm>
        </p:spPr>
        <p:txBody>
          <a:bodyPr>
            <a:normAutofit/>
          </a:bodyPr>
          <a:lstStyle/>
          <a:p>
            <a:pPr algn="l"/>
            <a:r>
              <a:rPr lang="pl-PL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„Przebudowa </a:t>
            </a:r>
            <a:r>
              <a:rPr lang="pl-P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drogi ekspresowej S8 odcinek węzeł Powązkowska – węzeł Marki (ul. </a:t>
            </a:r>
            <a:r>
              <a:rPr lang="pl-PL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Piłsudskiego). </a:t>
            </a:r>
          </a:p>
          <a:p>
            <a:pPr algn="l"/>
            <a:endParaRPr lang="pl-PL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pl-PL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Etap </a:t>
            </a:r>
            <a:r>
              <a:rPr lang="pl-P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II </a:t>
            </a:r>
            <a:r>
              <a:rPr lang="pl-PL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pl-P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węzeł </a:t>
            </a:r>
            <a:r>
              <a:rPr lang="pl-PL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Powązkowska – węzeł Modlińska”</a:t>
            </a:r>
            <a:endParaRPr lang="pl-PL" b="1" i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0"/>
            <a:ext cx="2880320" cy="864095"/>
          </a:xfrm>
          <a:prstGeom prst="rect">
            <a:avLst/>
          </a:prstGeom>
        </p:spPr>
      </p:pic>
      <p:pic>
        <p:nvPicPr>
          <p:cNvPr id="5" name="Picture 7" descr="http://upload.wikimedia.org/wikipedia/de/thumb/c/c8/GDDKiA-2011-Logo.svg/330px-GDDKiA-2011-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" y="155862"/>
            <a:ext cx="3246066" cy="7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5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826493" y="1296143"/>
            <a:ext cx="8208912" cy="2636913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Zakończenie budowy przewiązki w pasie środkowym Trasy AK</a:t>
            </a:r>
            <a:r>
              <a:rPr lang="pl-PL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na odcinku 100 m</a:t>
            </a:r>
            <a:r>
              <a:rPr lang="pl-PL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na wysokości węzła Wisłostrada</a:t>
            </a:r>
            <a:r>
              <a:rPr lang="pl-PL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pl-PL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Rozpoczęcie budowy przewiązki w pasie środkowym Trasy AK</a:t>
            </a:r>
            <a:r>
              <a:rPr lang="pl-PL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na odcinku 100 m</a:t>
            </a:r>
            <a:r>
              <a:rPr lang="pl-PL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za węzłem Modlińska w kierunku Marek</a:t>
            </a:r>
            <a:r>
              <a:rPr lang="pl-PL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pl-PL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Realizacja budowy przewiązki w pasie środkowym Wisłostrady</a:t>
            </a:r>
            <a:r>
              <a:rPr lang="pl-PL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na odcinku 100 m </a:t>
            </a:r>
            <a:r>
              <a:rPr lang="pl-PL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 wysokości Trasy AK</a:t>
            </a:r>
            <a:r>
              <a:rPr lang="pl-PL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0"/>
            <a:ext cx="2880320" cy="864095"/>
          </a:xfrm>
          <a:prstGeom prst="rect">
            <a:avLst/>
          </a:prstGeom>
        </p:spPr>
      </p:pic>
      <p:pic>
        <p:nvPicPr>
          <p:cNvPr id="5123" name="Picture 3" descr="\\genesispr\Metrostav\Backgrounds\Od klienta\Zdjęcia z robót\Robocze do raportu\metrostav_przewiazka na Wislostradzie poludniowa strona2013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4603547" cy="23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genesispr\Metrostav\Backgrounds\Od klienta\Zdjęcia z robót\Robocze do raportu\metrostav_przewiazki na wezle Modlinska2013-1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80" y="3501008"/>
            <a:ext cx="3400262" cy="303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upload.wikimedia.org/wikipedia/de/thumb/c/c8/GDDKiA-2011-Logo.svg/330px-GDDKiA-2011-Logo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" y="155862"/>
            <a:ext cx="3246066" cy="7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Most </a:t>
            </a:r>
            <a:br>
              <a:rPr lang="pl-PL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pl-PL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im. gen. Stefana </a:t>
            </a:r>
            <a:br>
              <a:rPr lang="pl-PL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pl-PL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Grota-Roweckiego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0"/>
            <a:ext cx="2880320" cy="864095"/>
          </a:xfrm>
          <a:prstGeom prst="rect">
            <a:avLst/>
          </a:prstGeom>
        </p:spPr>
      </p:pic>
      <p:pic>
        <p:nvPicPr>
          <p:cNvPr id="5" name="Picture 7" descr="http://upload.wikimedia.org/wikipedia/de/thumb/c/c8/GDDKiA-2011-Logo.svg/330px-GDDKiA-2011-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" y="155862"/>
            <a:ext cx="3246066" cy="7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755576" y="1368151"/>
            <a:ext cx="8208912" cy="2132857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Największy </a:t>
            </a:r>
            <a:r>
              <a:rPr lang="pl-PL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obiekt inżynierski w całym kontrakcie.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Łączna długość obiektu: </a:t>
            </a:r>
            <a:r>
              <a:rPr lang="pl-PL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645 m</a:t>
            </a:r>
            <a:r>
              <a:rPr lang="pl-PL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Przebudowa polegająca na </a:t>
            </a:r>
            <a:r>
              <a:rPr lang="pl-PL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poszerzeniu</a:t>
            </a:r>
            <a:r>
              <a:rPr lang="pl-PL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l-PL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obu nitek </a:t>
            </a:r>
            <a:r>
              <a:rPr lang="pl-PL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 jeden pas ruchu.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Docelowo </a:t>
            </a:r>
            <a:r>
              <a:rPr lang="pl-PL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 pasy ruchu dla tranzytu</a:t>
            </a:r>
            <a:r>
              <a:rPr lang="pl-PL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 </a:t>
            </a:r>
            <a:r>
              <a:rPr lang="pl-PL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 pasy dla ruchu lokalnego</a:t>
            </a:r>
            <a:r>
              <a:rPr lang="pl-PL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w każdym kierunku oraz budowa chodnika i ścieżki rowerowej.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0"/>
            <a:ext cx="2880320" cy="8640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5017642" cy="33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upload.wikimedia.org/wikipedia/de/thumb/c/c8/GDDKiA-2011-Logo.svg/330px-GDDKiA-2011-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" y="155862"/>
            <a:ext cx="3246066" cy="7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9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755576" y="1440159"/>
            <a:ext cx="8208912" cy="5517233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Inwestor</a:t>
            </a:r>
            <a:r>
              <a:rPr lang="pl-PL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pl-PL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l-PL" sz="1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Generalna Dyrekcja Dróg Krajowych i Autostrad</a:t>
            </a:r>
          </a:p>
          <a:p>
            <a:pPr lvl="0" algn="l"/>
            <a:endParaRPr lang="pl-PL" sz="1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Inżynier Kontraktu</a:t>
            </a:r>
            <a:r>
              <a:rPr lang="pl-PL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pl-PL" sz="1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Zakłady Budownictwa Mostowego </a:t>
            </a:r>
            <a:br>
              <a:rPr lang="pl-PL" sz="1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pl-PL" sz="1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Inwestor Zastępczy S.A.</a:t>
            </a:r>
            <a:endParaRPr lang="pl-PL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pl-PL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Nadzór Naukowy i konsultacje naukowe</a:t>
            </a:r>
            <a:r>
              <a:rPr lang="pl-PL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285750" lvl="0" indent="-285750" algn="l">
              <a:buFont typeface="Helvetica" pitchFamily="34" charset="0"/>
              <a:buChar char="-"/>
            </a:pPr>
            <a:r>
              <a:rPr lang="pl-PL" sz="1800" i="1" dirty="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pl-PL" sz="1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rof. dr hab. inż. Tomasz </a:t>
            </a:r>
            <a:r>
              <a:rPr lang="pl-PL" sz="18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Siwowski</a:t>
            </a:r>
            <a:r>
              <a:rPr lang="pl-PL" sz="1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(Politechnika Rzeszowska)</a:t>
            </a:r>
          </a:p>
          <a:p>
            <a:pPr marL="285750" indent="-285750" algn="l">
              <a:buFont typeface="Helvetica" pitchFamily="34" charset="0"/>
              <a:buChar char="-"/>
            </a:pPr>
            <a:r>
              <a:rPr lang="pl-PL" sz="1800" i="1" dirty="0">
                <a:latin typeface="Helvetica" panose="020B0604020202020204" pitchFamily="34" charset="0"/>
                <a:cs typeface="Helvetica" panose="020B0604020202020204" pitchFamily="34" charset="0"/>
              </a:rPr>
              <a:t>prof. dr hab. inż. </a:t>
            </a:r>
            <a:r>
              <a:rPr lang="pl-PL" sz="1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Marek Łagoda (Instytut Badawczy Dróg i Mostów)</a:t>
            </a:r>
          </a:p>
          <a:p>
            <a:pPr marL="285750" lvl="0" indent="-285750" algn="l">
              <a:buFont typeface="Helvetica" pitchFamily="34" charset="0"/>
              <a:buChar char="-"/>
            </a:pPr>
            <a:r>
              <a:rPr lang="pl-PL" sz="1800" i="1" dirty="0">
                <a:latin typeface="Helvetica" panose="020B0604020202020204" pitchFamily="34" charset="0"/>
                <a:cs typeface="Helvetica" panose="020B0604020202020204" pitchFamily="34" charset="0"/>
              </a:rPr>
              <a:t>prof. dr hab. inż. </a:t>
            </a:r>
            <a:r>
              <a:rPr lang="pl-PL" sz="1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Wojciech Radomski (Politechnika Warszawska)</a:t>
            </a:r>
          </a:p>
          <a:p>
            <a:pPr marL="285750" indent="-285750" algn="l">
              <a:buFont typeface="Helvetica" pitchFamily="34" charset="0"/>
              <a:buChar char="-"/>
            </a:pPr>
            <a:r>
              <a:rPr lang="pl-PL" sz="1800" i="1" dirty="0">
                <a:latin typeface="Helvetica" panose="020B0604020202020204" pitchFamily="34" charset="0"/>
                <a:cs typeface="Helvetica" panose="020B0604020202020204" pitchFamily="34" charset="0"/>
              </a:rPr>
              <a:t>prof. dr hab. inż. </a:t>
            </a:r>
            <a:r>
              <a:rPr lang="pl-PL" sz="1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Henryk </a:t>
            </a:r>
            <a:r>
              <a:rPr lang="pl-PL" sz="18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Zobel</a:t>
            </a:r>
            <a:r>
              <a:rPr lang="pl-PL" sz="1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(Politechnika </a:t>
            </a:r>
            <a:r>
              <a:rPr lang="pl-PL" sz="1800" i="1" dirty="0">
                <a:latin typeface="Helvetica" panose="020B0604020202020204" pitchFamily="34" charset="0"/>
                <a:cs typeface="Helvetica" panose="020B0604020202020204" pitchFamily="34" charset="0"/>
              </a:rPr>
              <a:t>Warszawska</a:t>
            </a:r>
            <a:r>
              <a:rPr lang="pl-PL" sz="1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285750" indent="-285750" algn="l">
              <a:buFont typeface="Helvetica" pitchFamily="34" charset="0"/>
              <a:buChar char="-"/>
            </a:pPr>
            <a:r>
              <a:rPr lang="pl-PL" sz="1800" i="1" dirty="0">
                <a:latin typeface="Helvetica" panose="020B0604020202020204" pitchFamily="34" charset="0"/>
                <a:cs typeface="Helvetica" panose="020B0604020202020204" pitchFamily="34" charset="0"/>
              </a:rPr>
              <a:t>prof. dr hab. inż</a:t>
            </a:r>
            <a:r>
              <a:rPr lang="pl-PL" sz="1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Krzysztof Wilde (Politechnika Gdańska)</a:t>
            </a:r>
            <a:endParaRPr lang="pl-PL" sz="1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 algn="l">
              <a:buFont typeface="Helvetica" pitchFamily="34" charset="0"/>
              <a:buChar char="-"/>
            </a:pPr>
            <a:endParaRPr lang="pl-PL" sz="1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l">
              <a:buFont typeface="Helvetica" pitchFamily="34" charset="0"/>
              <a:buChar char="-"/>
            </a:pPr>
            <a:endParaRPr lang="pl-PL" sz="1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0"/>
            <a:ext cx="2880320" cy="86409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00" y="1998365"/>
            <a:ext cx="1819019" cy="61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smartmedia.com.pl/assets/images/stock/klienci/Politechnika_Rzeszowska-Rzeszow-LOGO%20201108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76013"/>
            <a:ext cx="2142257" cy="85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technologypartners.pl/tl_files/techpart_design/ib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94828"/>
            <a:ext cx="1213495" cy="121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-trojmiasto.pl/zdj/c/9/105/555x0/1055684-Koszt-Systemu-Identyfikacji-Wizualnej-Politechniki-Gdanskiej-ktorego-elemente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32" y="5419233"/>
            <a:ext cx="2350443" cy="13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17" y="5457055"/>
            <a:ext cx="1367615" cy="136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upload.wikimedia.org/wikipedia/de/thumb/c/c8/GDDKiA-2011-Logo.svg/330px-GDDKiA-2011-Logo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" y="155862"/>
            <a:ext cx="3246066" cy="7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0"/>
            <a:ext cx="2880320" cy="86409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40" y="2034504"/>
            <a:ext cx="648493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dtytuł 4"/>
          <p:cNvSpPr txBox="1">
            <a:spLocks/>
          </p:cNvSpPr>
          <p:nvPr/>
        </p:nvSpPr>
        <p:spPr>
          <a:xfrm>
            <a:off x="755576" y="4277559"/>
            <a:ext cx="8208912" cy="2592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pl-PL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Zamocowanie nowej konstrukcji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pl-PL" sz="1800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l">
              <a:buFont typeface="Helvetica" pitchFamily="34" charset="0"/>
              <a:buChar char="-"/>
            </a:pPr>
            <a:endParaRPr lang="pl-PL" sz="1800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l">
              <a:buFont typeface="Helvetica" pitchFamily="34" charset="0"/>
              <a:buChar char="-"/>
            </a:pPr>
            <a:endParaRPr lang="pl-PL" sz="1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Podtytuł 4"/>
          <p:cNvSpPr txBox="1">
            <a:spLocks/>
          </p:cNvSpPr>
          <p:nvPr/>
        </p:nvSpPr>
        <p:spPr>
          <a:xfrm>
            <a:off x="755576" y="1512167"/>
            <a:ext cx="8208912" cy="544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Obcięcie fragmentów wsporników istniejącej konstrukcji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95" y="4812682"/>
            <a:ext cx="7359474" cy="204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upload.wikimedia.org/wikipedia/de/thumb/c/c8/GDDKiA-2011-Logo.svg/330px-GDDKiA-2011-Logo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" y="155862"/>
            <a:ext cx="3246066" cy="7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4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0"/>
            <a:ext cx="2880320" cy="864095"/>
          </a:xfrm>
          <a:prstGeom prst="rect">
            <a:avLst/>
          </a:prstGeom>
        </p:spPr>
      </p:pic>
      <p:sp>
        <p:nvSpPr>
          <p:cNvPr id="8" name="Tytuł 3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5508104" cy="883569"/>
          </a:xfrm>
        </p:spPr>
        <p:txBody>
          <a:bodyPr/>
          <a:lstStyle/>
          <a:p>
            <a:r>
              <a:rPr lang="pl-P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Most Grota-Roweckiego</a:t>
            </a:r>
            <a:endParaRPr lang="pl-PL" sz="32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66" y="1988840"/>
            <a:ext cx="7204770" cy="480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://upload.wikimedia.org/wikipedia/de/thumb/c/c8/GDDKiA-2011-Logo.svg/330px-GDDKiA-2011-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" y="155862"/>
            <a:ext cx="3246066" cy="7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9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Zamknięcia łącznic</a:t>
            </a:r>
            <a:endParaRPr lang="pl-PL" sz="5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0"/>
            <a:ext cx="2880320" cy="864095"/>
          </a:xfrm>
          <a:prstGeom prst="rect">
            <a:avLst/>
          </a:prstGeom>
        </p:spPr>
      </p:pic>
      <p:pic>
        <p:nvPicPr>
          <p:cNvPr id="5" name="Picture 7" descr="http://upload.wikimedia.org/wikipedia/de/thumb/c/c8/GDDKiA-2011-Logo.svg/330px-GDDKiA-2011-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" y="155862"/>
            <a:ext cx="3246066" cy="7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7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755576" y="864095"/>
            <a:ext cx="8208912" cy="5112568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endParaRPr lang="pl-PL" sz="15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Wjazd </a:t>
            </a:r>
            <a:r>
              <a:rPr lang="pl-PL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z ul. Modlińskiej na most Grota-Roweckiego</a:t>
            </a:r>
            <a:r>
              <a:rPr lang="pl-PL" sz="15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l-PL" sz="1200" dirty="0">
                <a:latin typeface="Helvetica" panose="020B0604020202020204" pitchFamily="34" charset="0"/>
                <a:cs typeface="Helvetica" panose="020B0604020202020204" pitchFamily="34" charset="0"/>
              </a:rPr>
              <a:t>(łącznica w relacji północ–zachód</a:t>
            </a:r>
            <a:r>
              <a:rPr lang="pl-PL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Wjazd </a:t>
            </a:r>
            <a:r>
              <a:rPr lang="pl-PL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z ul. Jagiellońskiej na most </a:t>
            </a:r>
            <a:r>
              <a:rPr lang="pl-PL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Grota-Roweckiego</a:t>
            </a:r>
            <a:r>
              <a:rPr lang="pl-PL" sz="15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l-PL" sz="1200" dirty="0">
                <a:latin typeface="Helvetica" panose="020B0604020202020204" pitchFamily="34" charset="0"/>
                <a:cs typeface="Helvetica" panose="020B0604020202020204" pitchFamily="34" charset="0"/>
              </a:rPr>
              <a:t>(łącznica w relacji południe–zachód</a:t>
            </a:r>
            <a:r>
              <a:rPr lang="pl-PL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285750" lvl="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Zjazd </a:t>
            </a:r>
            <a:r>
              <a:rPr lang="pl-PL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z mostu Grota-Roweckiego na Wisłostradę w kierunku Gdańska</a:t>
            </a:r>
            <a:r>
              <a:rPr lang="pl-PL" sz="15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pl-PL" sz="15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l"/>
            <a:r>
              <a:rPr lang="pl-PL" sz="15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l-PL" sz="15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pl-PL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pl-PL" sz="1200" dirty="0">
                <a:latin typeface="Helvetica" panose="020B0604020202020204" pitchFamily="34" charset="0"/>
                <a:cs typeface="Helvetica" panose="020B0604020202020204" pitchFamily="34" charset="0"/>
              </a:rPr>
              <a:t>łącznica w relacji wschód-północ</a:t>
            </a:r>
            <a:r>
              <a:rPr lang="pl-PL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pl-PL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0"/>
            <a:ext cx="2880320" cy="86409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543" y="3068960"/>
            <a:ext cx="3600400" cy="341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068960"/>
            <a:ext cx="3528392" cy="341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http://upload.wikimedia.org/wikipedia/de/thumb/c/c8/GDDKiA-2011-Logo.svg/330px-GDDKiA-2011-Logo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" y="155862"/>
            <a:ext cx="3246066" cy="7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Prace rozbiórkowe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0"/>
            <a:ext cx="2880320" cy="864095"/>
          </a:xfrm>
          <a:prstGeom prst="rect">
            <a:avLst/>
          </a:prstGeom>
        </p:spPr>
      </p:pic>
      <p:pic>
        <p:nvPicPr>
          <p:cNvPr id="5" name="Picture 7" descr="http://upload.wikimedia.org/wikipedia/de/thumb/c/c8/GDDKiA-2011-Logo.svg/330px-GDDKiA-2011-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" y="155862"/>
            <a:ext cx="3246066" cy="7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840410" y="1124744"/>
            <a:ext cx="8208912" cy="5112568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Zakończono proces rozbiórki północnej łącznicy przy węźle Wisłostrada </a:t>
            </a:r>
            <a:r>
              <a:rPr lang="pl-PL" sz="1600" dirty="0">
                <a:latin typeface="Helvetica" panose="020B0604020202020204" pitchFamily="34" charset="0"/>
                <a:cs typeface="Helvetica" panose="020B0604020202020204" pitchFamily="34" charset="0"/>
              </a:rPr>
              <a:t>w kierunku Gdańska</a:t>
            </a:r>
            <a:r>
              <a:rPr lang="pl-PL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0"/>
            <a:ext cx="2880320" cy="864095"/>
          </a:xfrm>
          <a:prstGeom prst="rect">
            <a:avLst/>
          </a:prstGeom>
        </p:spPr>
      </p:pic>
      <p:pic>
        <p:nvPicPr>
          <p:cNvPr id="2051" name="Picture 3" descr="\\genesispr\Metrostav\Backgrounds\Od klienta\Zdjęcia z robót\Robocze do raportu\metrostav_rozbiorka_zjazdu z mostu na polnocna strone Wislostrady2013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8245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://upload.wikimedia.org/wikipedia/de/thumb/c/c8/GDDKiA-2011-Logo.svg/330px-GDDKiA-2011-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" y="155862"/>
            <a:ext cx="3246066" cy="7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750080" y="1052736"/>
            <a:ext cx="8208912" cy="5112568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Usunięty </a:t>
            </a:r>
            <a:r>
              <a:rPr lang="pl-PL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został asfalt z łącznicy południe-zachód przy węźle Modlińska </a:t>
            </a:r>
            <a:r>
              <a:rPr lang="pl-PL" sz="1600" dirty="0">
                <a:latin typeface="Helvetica" panose="020B0604020202020204" pitchFamily="34" charset="0"/>
                <a:cs typeface="Helvetica" panose="020B0604020202020204" pitchFamily="34" charset="0"/>
              </a:rPr>
              <a:t>(wjazd z ul. Jagiellońskiej). </a:t>
            </a:r>
            <a:endParaRPr lang="pl-PL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Trwa proces rozbiórki łącznicy północ-zachód przy węźle Modlińska</a:t>
            </a:r>
            <a:r>
              <a:rPr lang="pl-PL" sz="1600" dirty="0">
                <a:latin typeface="Helvetica" panose="020B0604020202020204" pitchFamily="34" charset="0"/>
                <a:cs typeface="Helvetica" panose="020B0604020202020204" pitchFamily="34" charset="0"/>
              </a:rPr>
              <a:t> (wjazd z ul. Modlińskiej).</a:t>
            </a:r>
            <a:endParaRPr lang="pl-PL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0"/>
            <a:ext cx="2880320" cy="864095"/>
          </a:xfrm>
          <a:prstGeom prst="rect">
            <a:avLst/>
          </a:prstGeom>
        </p:spPr>
      </p:pic>
      <p:pic>
        <p:nvPicPr>
          <p:cNvPr id="1028" name="Picture 4" descr="\\genesispr\Metrostav\Backgrounds\Od klienta\Zdjęcia z robót\Załączone do raportów tygodniowych\2013-10-28\metrostav_wezel_modlinska_wjazd_na_most_pln-pld2013-1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34" y="2636912"/>
            <a:ext cx="490340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genesispr\Metrostav\Backgrounds\Od klienta\Zdjęcia z robót\Robocze do raportu\metrostav_rozbiorka wjazdu na most od modlinskiej2013-1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70" y="2648719"/>
            <a:ext cx="293992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://upload.wikimedia.org/wikipedia/de/thumb/c/c8/GDDKiA-2011-Logo.svg/330px-GDDKiA-2011-Logo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" y="155862"/>
            <a:ext cx="3246066" cy="7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8208912" cy="5112568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Zrealizowano </a:t>
            </a:r>
            <a:r>
              <a:rPr lang="pl-PL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w całości planowaną rozbiórkę kładki dla pieszych nad Trasą AK łączącą osiedla Potok i </a:t>
            </a:r>
            <a:r>
              <a:rPr lang="pl-PL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Ruda</a:t>
            </a:r>
            <a:endParaRPr lang="pl-PL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0"/>
            <a:ext cx="2880320" cy="864095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022"/>
            <a:ext cx="5751736" cy="431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http://upload.wikimedia.org/wikipedia/de/thumb/c/c8/GDDKiA-2011-Logo.svg/330px-GDDKiA-2011-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" y="155862"/>
            <a:ext cx="3246066" cy="7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Budowa przewiązek</a:t>
            </a:r>
            <a:endParaRPr lang="pl-PL" sz="5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0"/>
            <a:ext cx="2880320" cy="864095"/>
          </a:xfrm>
          <a:prstGeom prst="rect">
            <a:avLst/>
          </a:prstGeom>
        </p:spPr>
      </p:pic>
      <p:pic>
        <p:nvPicPr>
          <p:cNvPr id="5" name="Picture 7" descr="http://upload.wikimedia.org/wikipedia/de/thumb/c/c8/GDDKiA-2011-Logo.svg/330px-GDDKiA-2011-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" y="155862"/>
            <a:ext cx="3246066" cy="7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8208912" cy="5112568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pl-PL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Wykonano przewiązkę pomiędzy jezdniami na odcinku trasy AK pomiędzy ulicami Gwiaździstą a </a:t>
            </a:r>
            <a:r>
              <a:rPr lang="pl-PL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Mickiewicza</a:t>
            </a:r>
            <a:endParaRPr lang="pl-PL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80" y="0"/>
            <a:ext cx="2880320" cy="864095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55068"/>
            <a:ext cx="3367208" cy="448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\\genesispr\Metrostav\Backgrounds\Od klienta\Zdjęcia z robót\Robocze do raportu\metrostav_przewiazka na trasie AK za wyburzona kladka2013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69" y="3160787"/>
            <a:ext cx="4114825" cy="24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://upload.wikimedia.org/wikipedia/de/thumb/c/c8/GDDKiA-2011-Logo.svg/330px-GDDKiA-2011-Logo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" y="155862"/>
            <a:ext cx="3246066" cy="7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Niestandardowy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7F0000"/>
      </a:accent2>
      <a:accent3>
        <a:srgbClr val="FF0000"/>
      </a:accent3>
      <a:accent4>
        <a:srgbClr val="000000"/>
      </a:accent4>
      <a:accent5>
        <a:srgbClr val="0C0C0C"/>
      </a:accent5>
      <a:accent6>
        <a:srgbClr val="7F7F7F"/>
      </a:accent6>
      <a:hlink>
        <a:srgbClr val="262626"/>
      </a:hlink>
      <a:folHlink>
        <a:srgbClr val="FF9999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TC101859868[[fn=Termiczny]]</Template>
  <TotalTime>360</TotalTime>
  <Words>271</Words>
  <Application>Microsoft Office PowerPoint</Application>
  <PresentationFormat>Pokaz na ekranie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Thermal</vt:lpstr>
      <vt:lpstr>Prezentacja programu PowerPoint</vt:lpstr>
      <vt:lpstr>Zamknięcia łącznic</vt:lpstr>
      <vt:lpstr>Prezentacja programu PowerPoint</vt:lpstr>
      <vt:lpstr>Prace rozbiórkowe</vt:lpstr>
      <vt:lpstr>Prezentacja programu PowerPoint</vt:lpstr>
      <vt:lpstr>Prezentacja programu PowerPoint</vt:lpstr>
      <vt:lpstr>Prezentacja programu PowerPoint</vt:lpstr>
      <vt:lpstr>Budowa przewiązek</vt:lpstr>
      <vt:lpstr>Prezentacja programu PowerPoint</vt:lpstr>
      <vt:lpstr>Prezentacja programu PowerPoint</vt:lpstr>
      <vt:lpstr>Most  im. gen. Stefana  Grota-Roweckiego</vt:lpstr>
      <vt:lpstr>Prezentacja programu PowerPoint</vt:lpstr>
      <vt:lpstr>Prezentacja programu PowerPoint</vt:lpstr>
      <vt:lpstr>Prezentacja programu PowerPoint</vt:lpstr>
      <vt:lpstr>Most Grota-Roweckiego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Metrostav</dc:title>
  <dc:creator>L06</dc:creator>
  <cp:lastModifiedBy>Admin</cp:lastModifiedBy>
  <cp:revision>37</cp:revision>
  <cp:lastPrinted>2013-10-31T14:48:42Z</cp:lastPrinted>
  <dcterms:created xsi:type="dcterms:W3CDTF">2013-10-31T09:40:56Z</dcterms:created>
  <dcterms:modified xsi:type="dcterms:W3CDTF">2013-11-05T21:45:40Z</dcterms:modified>
</cp:coreProperties>
</file>